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26"/>
  </p:notesMasterIdLst>
  <p:sldIdLst>
    <p:sldId id="332" r:id="rId2"/>
    <p:sldId id="294" r:id="rId3"/>
    <p:sldId id="306" r:id="rId4"/>
    <p:sldId id="333" r:id="rId5"/>
    <p:sldId id="336" r:id="rId6"/>
    <p:sldId id="337" r:id="rId7"/>
    <p:sldId id="338" r:id="rId8"/>
    <p:sldId id="339" r:id="rId9"/>
    <p:sldId id="335" r:id="rId10"/>
    <p:sldId id="342" r:id="rId11"/>
    <p:sldId id="343" r:id="rId12"/>
    <p:sldId id="344" r:id="rId13"/>
    <p:sldId id="345" r:id="rId14"/>
    <p:sldId id="346" r:id="rId15"/>
    <p:sldId id="314" r:id="rId16"/>
    <p:sldId id="315" r:id="rId17"/>
    <p:sldId id="316" r:id="rId18"/>
    <p:sldId id="321" r:id="rId19"/>
    <p:sldId id="323" r:id="rId20"/>
    <p:sldId id="324" r:id="rId21"/>
    <p:sldId id="325" r:id="rId22"/>
    <p:sldId id="326" r:id="rId23"/>
    <p:sldId id="327" r:id="rId24"/>
    <p:sldId id="31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>
      <p:cViewPr varScale="1">
        <p:scale>
          <a:sx n="109" d="100"/>
          <a:sy n="109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235126859142742E-2"/>
          <c:y val="0.22138513935758036"/>
          <c:w val="0.78014435695538065"/>
          <c:h val="0.778614860642420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1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4B76-4FDB-81D6-3DEFF6CE3593}"/>
              </c:ext>
            </c:extLst>
          </c:dPt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B76-4FDB-81D6-3DEFF6CE359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20,95%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414-4AEC-B9FC-8C0744DE4BE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0,93%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414-4AEC-B9FC-8C0744DE4B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Азот</c:v>
                </c:pt>
                <c:pt idx="1">
                  <c:v>Кислород</c:v>
                </c:pt>
                <c:pt idx="2">
                  <c:v>Аргон</c:v>
                </c:pt>
                <c:pt idx="3">
                  <c:v>Углекислый газ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0.78080000000000005</c:v>
                </c:pt>
                <c:pt idx="1">
                  <c:v>0.20950000000000019</c:v>
                </c:pt>
                <c:pt idx="2">
                  <c:v>9.3000000000000183E-3</c:v>
                </c:pt>
                <c:pt idx="3">
                  <c:v>3.8000000000000056E-4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76-4FDB-81D6-3DEFF6CE3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egendEntry>
        <c:idx val="0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23556278988548049"/>
          <c:y val="0.93119134936900005"/>
          <c:w val="0.71227785458115511"/>
          <c:h val="6.880865063099989E-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602246-871A-4112-A7D4-85577910CDF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176381-4D39-4561-ABDC-46E4E543CD2C}">
      <dgm:prSet phldrT="[Текст]" custT="1"/>
      <dgm:spPr/>
      <dgm:t>
        <a:bodyPr/>
        <a:lstStyle/>
        <a:p>
          <a:r>
            <a:rPr lang="ru-RU" sz="4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Атмосфера</a:t>
          </a:r>
        </a:p>
      </dgm:t>
    </dgm:pt>
    <dgm:pt modelId="{D989AC28-499B-48F1-A7F4-DD58A8DD2DF7}" type="parTrans" cxnId="{6C53C791-C1FA-4150-9F87-9173C1424499}">
      <dgm:prSet/>
      <dgm:spPr/>
      <dgm:t>
        <a:bodyPr/>
        <a:lstStyle/>
        <a:p>
          <a:endParaRPr lang="ru-RU"/>
        </a:p>
      </dgm:t>
    </dgm:pt>
    <dgm:pt modelId="{DE46C8BD-2601-473C-9632-89BEC9657ABC}" type="sibTrans" cxnId="{6C53C791-C1FA-4150-9F87-9173C1424499}">
      <dgm:prSet/>
      <dgm:spPr/>
      <dgm:t>
        <a:bodyPr/>
        <a:lstStyle/>
        <a:p>
          <a:endParaRPr lang="ru-RU"/>
        </a:p>
      </dgm:t>
    </dgm:pt>
    <dgm:pt modelId="{EAF38BAA-6687-48B4-9F55-28F06D45DA6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-воздушная оболочка Земли..</a:t>
          </a:r>
          <a:endParaRPr lang="ru-RU" sz="28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BAB4826-33DB-4708-95E3-904FA32B1FD4}" type="parTrans" cxnId="{91999BB2-35AE-4D14-99F6-1C74E332C862}">
      <dgm:prSet/>
      <dgm:spPr/>
      <dgm:t>
        <a:bodyPr/>
        <a:lstStyle/>
        <a:p>
          <a:endParaRPr lang="ru-RU"/>
        </a:p>
      </dgm:t>
    </dgm:pt>
    <dgm:pt modelId="{13C0B379-6A35-4972-B4C5-81242CF027A9}" type="sibTrans" cxnId="{91999BB2-35AE-4D14-99F6-1C74E332C862}">
      <dgm:prSet/>
      <dgm:spPr/>
      <dgm:t>
        <a:bodyPr/>
        <a:lstStyle/>
        <a:p>
          <a:endParaRPr lang="ru-RU"/>
        </a:p>
      </dgm:t>
    </dgm:pt>
    <dgm:pt modelId="{515B60E2-8120-423C-A802-E6FB2E241FA9}">
      <dgm:prSet phldrT="[Текст]" custT="1"/>
      <dgm:spPr/>
      <dgm:t>
        <a:bodyPr/>
        <a:lstStyle/>
        <a:p>
          <a:pPr algn="just"/>
          <a:r>
            <a:rPr lang="ru-RU" sz="24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Границы:</a:t>
          </a:r>
        </a:p>
        <a:p>
          <a:pPr algn="just"/>
          <a:r>
            <a:rPr lang="ru-RU" sz="2400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Нижняя-земная</a:t>
          </a:r>
          <a:r>
            <a:rPr lang="ru-RU" sz="24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поверхность;</a:t>
          </a:r>
        </a:p>
        <a:p>
          <a:pPr algn="just"/>
          <a:r>
            <a:rPr lang="ru-RU" sz="2400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Верхняя-на</a:t>
          </a:r>
          <a:r>
            <a:rPr lang="ru-RU" sz="24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высоте 1000-1200 км.</a:t>
          </a:r>
          <a:endParaRPr lang="ru-RU" sz="2400" dirty="0">
            <a:solidFill>
              <a:schemeClr val="accent3"/>
            </a:solidFill>
          </a:endParaRPr>
        </a:p>
      </dgm:t>
    </dgm:pt>
    <dgm:pt modelId="{E56568D9-D663-45B5-8124-FDAC71D72CDC}" type="parTrans" cxnId="{6ED3090B-52F1-4F36-8DA8-482ACE248D60}">
      <dgm:prSet/>
      <dgm:spPr/>
      <dgm:t>
        <a:bodyPr/>
        <a:lstStyle/>
        <a:p>
          <a:endParaRPr lang="ru-RU"/>
        </a:p>
      </dgm:t>
    </dgm:pt>
    <dgm:pt modelId="{8A2E8AF2-4161-403A-AED5-BE13FA3A2224}" type="sibTrans" cxnId="{6ED3090B-52F1-4F36-8DA8-482ACE248D60}">
      <dgm:prSet/>
      <dgm:spPr/>
      <dgm:t>
        <a:bodyPr/>
        <a:lstStyle/>
        <a:p>
          <a:endParaRPr lang="ru-RU"/>
        </a:p>
      </dgm:t>
    </dgm:pt>
    <dgm:pt modelId="{FD34F661-51D0-489B-B20A-7744CF3103B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Воздуха</a:t>
          </a:r>
          <a:endParaRPr lang="ru-RU" sz="2000" b="1" dirty="0">
            <a:solidFill>
              <a:schemeClr val="accent6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4756212-6819-487A-ADDD-7514582D00CA}" type="parTrans" cxnId="{FB2DA3A1-4379-45E8-9DB4-B08DF0B26594}">
      <dgm:prSet/>
      <dgm:spPr/>
      <dgm:t>
        <a:bodyPr/>
        <a:lstStyle/>
        <a:p>
          <a:endParaRPr lang="ru-RU"/>
        </a:p>
      </dgm:t>
    </dgm:pt>
    <dgm:pt modelId="{35CEECA8-8DAF-4552-A8EC-AFC4EA4892AC}" type="sibTrans" cxnId="{FB2DA3A1-4379-45E8-9DB4-B08DF0B26594}">
      <dgm:prSet/>
      <dgm:spPr/>
      <dgm:t>
        <a:bodyPr/>
        <a:lstStyle/>
        <a:p>
          <a:endParaRPr lang="ru-RU"/>
        </a:p>
      </dgm:t>
    </dgm:pt>
    <dgm:pt modelId="{1C48C025-0AAE-4E22-A02C-8CBBB20E1ECC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состоит из:</a:t>
          </a:r>
        </a:p>
        <a:p>
          <a:endParaRPr lang="ru-RU" sz="1800" dirty="0"/>
        </a:p>
      </dgm:t>
    </dgm:pt>
    <dgm:pt modelId="{5A13AC64-9D57-4D46-9722-557D7088C343}" type="parTrans" cxnId="{205B32B1-6E10-4E64-AF0A-F173C2040ADE}">
      <dgm:prSet/>
      <dgm:spPr/>
      <dgm:t>
        <a:bodyPr/>
        <a:lstStyle/>
        <a:p>
          <a:endParaRPr lang="ru-RU"/>
        </a:p>
      </dgm:t>
    </dgm:pt>
    <dgm:pt modelId="{EA580632-B5F6-4733-ADA9-2837564992FF}" type="sibTrans" cxnId="{205B32B1-6E10-4E64-AF0A-F173C2040ADE}">
      <dgm:prSet/>
      <dgm:spPr/>
      <dgm:t>
        <a:bodyPr/>
        <a:lstStyle/>
        <a:p>
          <a:endParaRPr lang="ru-RU"/>
        </a:p>
      </dgm:t>
    </dgm:pt>
    <dgm:pt modelId="{0CFF0539-B5E3-4428-905F-87CB0C7264FB}" type="pres">
      <dgm:prSet presAssocID="{71602246-871A-4112-A7D4-85577910CDF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422129-E4F6-456B-86E2-BE6EC6DCCA28}" type="pres">
      <dgm:prSet presAssocID="{E2176381-4D39-4561-ABDC-46E4E543CD2C}" presName="hierRoot1" presStyleCnt="0"/>
      <dgm:spPr/>
    </dgm:pt>
    <dgm:pt modelId="{AF5D3C5A-8009-4A52-9B68-B2BDEB5BBB82}" type="pres">
      <dgm:prSet presAssocID="{E2176381-4D39-4561-ABDC-46E4E543CD2C}" presName="composite" presStyleCnt="0"/>
      <dgm:spPr/>
    </dgm:pt>
    <dgm:pt modelId="{9CE82996-EC21-4C91-BC85-0E2408B5AB09}" type="pres">
      <dgm:prSet presAssocID="{E2176381-4D39-4561-ABDC-46E4E543CD2C}" presName="background" presStyleLbl="node0" presStyleIdx="0" presStyleCnt="1"/>
      <dgm:spPr/>
    </dgm:pt>
    <dgm:pt modelId="{D8A9074D-3C4A-4518-8E69-CD3B2041951C}" type="pres">
      <dgm:prSet presAssocID="{E2176381-4D39-4561-ABDC-46E4E543CD2C}" presName="text" presStyleLbl="fgAcc0" presStyleIdx="0" presStyleCnt="1" custScaleX="2752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1FE194-3E90-4D98-A19A-4FDB665C590F}" type="pres">
      <dgm:prSet presAssocID="{E2176381-4D39-4561-ABDC-46E4E543CD2C}" presName="hierChild2" presStyleCnt="0"/>
      <dgm:spPr/>
    </dgm:pt>
    <dgm:pt modelId="{91C6D247-3C45-44C3-859C-61FAB0CAEAC9}" type="pres">
      <dgm:prSet presAssocID="{4BAB4826-33DB-4708-95E3-904FA32B1FD4}" presName="Name10" presStyleLbl="parChTrans1D2" presStyleIdx="0" presStyleCnt="3"/>
      <dgm:spPr/>
      <dgm:t>
        <a:bodyPr/>
        <a:lstStyle/>
        <a:p>
          <a:endParaRPr lang="ru-RU"/>
        </a:p>
      </dgm:t>
    </dgm:pt>
    <dgm:pt modelId="{029BB465-B9AE-4503-8C2F-E5DD5922ED70}" type="pres">
      <dgm:prSet presAssocID="{EAF38BAA-6687-48B4-9F55-28F06D45DA6E}" presName="hierRoot2" presStyleCnt="0"/>
      <dgm:spPr/>
    </dgm:pt>
    <dgm:pt modelId="{23C672AC-531B-4378-BDC1-53FF4AC709FF}" type="pres">
      <dgm:prSet presAssocID="{EAF38BAA-6687-48B4-9F55-28F06D45DA6E}" presName="composite2" presStyleCnt="0"/>
      <dgm:spPr/>
    </dgm:pt>
    <dgm:pt modelId="{9214D88E-0A17-40A5-8F77-E61CF7CD0348}" type="pres">
      <dgm:prSet presAssocID="{EAF38BAA-6687-48B4-9F55-28F06D45DA6E}" presName="background2" presStyleLbl="node2" presStyleIdx="0" presStyleCnt="3"/>
      <dgm:spPr/>
    </dgm:pt>
    <dgm:pt modelId="{328D9651-FCC5-4B0C-B1C0-85FE4C141A73}" type="pres">
      <dgm:prSet presAssocID="{EAF38BAA-6687-48B4-9F55-28F06D45DA6E}" presName="text2" presStyleLbl="fgAcc2" presStyleIdx="0" presStyleCnt="3" custScaleX="210365" custScaleY="181302" custLinFactNeighborX="-16049" custLinFactNeighborY="-116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329565-A0F1-4787-ADA1-0042AA8BF1E4}" type="pres">
      <dgm:prSet presAssocID="{EAF38BAA-6687-48B4-9F55-28F06D45DA6E}" presName="hierChild3" presStyleCnt="0"/>
      <dgm:spPr/>
    </dgm:pt>
    <dgm:pt modelId="{4D2DCD55-E826-4B40-85E5-5C663C528CEB}" type="pres">
      <dgm:prSet presAssocID="{E56568D9-D663-45B5-8124-FDAC71D72CDC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3A1BA1F-30B9-409A-9920-E30C9B6ABF76}" type="pres">
      <dgm:prSet presAssocID="{515B60E2-8120-423C-A802-E6FB2E241FA9}" presName="hierRoot2" presStyleCnt="0"/>
      <dgm:spPr/>
    </dgm:pt>
    <dgm:pt modelId="{C4C9FC91-8A11-4897-8933-3AFFFC89B8AC}" type="pres">
      <dgm:prSet presAssocID="{515B60E2-8120-423C-A802-E6FB2E241FA9}" presName="composite2" presStyleCnt="0"/>
      <dgm:spPr/>
    </dgm:pt>
    <dgm:pt modelId="{A5C52A9E-329E-4283-9DA3-3CE74E240A1A}" type="pres">
      <dgm:prSet presAssocID="{515B60E2-8120-423C-A802-E6FB2E241FA9}" presName="background2" presStyleLbl="node2" presStyleIdx="1" presStyleCnt="3"/>
      <dgm:spPr/>
    </dgm:pt>
    <dgm:pt modelId="{04BFACF2-F545-4F20-809C-DE23B4E124DF}" type="pres">
      <dgm:prSet presAssocID="{515B60E2-8120-423C-A802-E6FB2E241FA9}" presName="text2" presStyleLbl="fgAcc2" presStyleIdx="1" presStyleCnt="3" custScaleX="191332" custScaleY="3108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8012EB-B333-4742-83F6-1DAC5C1EA38E}" type="pres">
      <dgm:prSet presAssocID="{515B60E2-8120-423C-A802-E6FB2E241FA9}" presName="hierChild3" presStyleCnt="0"/>
      <dgm:spPr/>
    </dgm:pt>
    <dgm:pt modelId="{2E960B74-F16E-4F9D-8804-1D48F2936977}" type="pres">
      <dgm:prSet presAssocID="{5A13AC64-9D57-4D46-9722-557D7088C343}" presName="Name10" presStyleLbl="parChTrans1D2" presStyleIdx="2" presStyleCnt="3"/>
      <dgm:spPr/>
      <dgm:t>
        <a:bodyPr/>
        <a:lstStyle/>
        <a:p>
          <a:endParaRPr lang="ru-RU"/>
        </a:p>
      </dgm:t>
    </dgm:pt>
    <dgm:pt modelId="{92815D5D-0AC9-4953-A4AD-ACFBA38EC2E7}" type="pres">
      <dgm:prSet presAssocID="{1C48C025-0AAE-4E22-A02C-8CBBB20E1ECC}" presName="hierRoot2" presStyleCnt="0"/>
      <dgm:spPr/>
    </dgm:pt>
    <dgm:pt modelId="{99FEDA3A-89BF-4CDD-AC12-048DC4AB3000}" type="pres">
      <dgm:prSet presAssocID="{1C48C025-0AAE-4E22-A02C-8CBBB20E1ECC}" presName="composite2" presStyleCnt="0"/>
      <dgm:spPr/>
    </dgm:pt>
    <dgm:pt modelId="{3190BF8B-A38D-4605-BAAE-D3E69A864423}" type="pres">
      <dgm:prSet presAssocID="{1C48C025-0AAE-4E22-A02C-8CBBB20E1ECC}" presName="background2" presStyleLbl="node2" presStyleIdx="2" presStyleCnt="3"/>
      <dgm:spPr/>
    </dgm:pt>
    <dgm:pt modelId="{C9B00362-0C15-40CE-9C8D-AE749559BE35}" type="pres">
      <dgm:prSet presAssocID="{1C48C025-0AAE-4E22-A02C-8CBBB20E1ECC}" presName="text2" presStyleLbl="fgAcc2" presStyleIdx="2" presStyleCnt="3" custScaleX="122895" custScaleY="1785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6C069B-7662-4811-A5C9-1A87A8A26D61}" type="pres">
      <dgm:prSet presAssocID="{1C48C025-0AAE-4E22-A02C-8CBBB20E1ECC}" presName="hierChild3" presStyleCnt="0"/>
      <dgm:spPr/>
    </dgm:pt>
    <dgm:pt modelId="{6A4A5629-B9B8-4876-A1B3-698EC3A4AF73}" type="pres">
      <dgm:prSet presAssocID="{34756212-6819-487A-ADDD-7514582D00CA}" presName="Name17" presStyleLbl="parChTrans1D3" presStyleIdx="0" presStyleCnt="1"/>
      <dgm:spPr/>
      <dgm:t>
        <a:bodyPr/>
        <a:lstStyle/>
        <a:p>
          <a:endParaRPr lang="ru-RU"/>
        </a:p>
      </dgm:t>
    </dgm:pt>
    <dgm:pt modelId="{E91D590A-5E87-41C9-87F2-3A3049C6B4A1}" type="pres">
      <dgm:prSet presAssocID="{FD34F661-51D0-489B-B20A-7744CF3103B1}" presName="hierRoot3" presStyleCnt="0"/>
      <dgm:spPr/>
    </dgm:pt>
    <dgm:pt modelId="{FD2CA0C1-998B-465D-BE28-CA0A4C23ECF7}" type="pres">
      <dgm:prSet presAssocID="{FD34F661-51D0-489B-B20A-7744CF3103B1}" presName="composite3" presStyleCnt="0"/>
      <dgm:spPr/>
    </dgm:pt>
    <dgm:pt modelId="{53E76F40-8F3B-4387-8230-A034C017D9A7}" type="pres">
      <dgm:prSet presAssocID="{FD34F661-51D0-489B-B20A-7744CF3103B1}" presName="background3" presStyleLbl="node3" presStyleIdx="0" presStyleCnt="1"/>
      <dgm:spPr/>
    </dgm:pt>
    <dgm:pt modelId="{75F7E80A-B06A-4C8E-9383-09825FB47831}" type="pres">
      <dgm:prSet presAssocID="{FD34F661-51D0-489B-B20A-7744CF3103B1}" presName="text3" presStyleLbl="fgAcc3" presStyleIdx="0" presStyleCnt="1" custLinFactNeighborX="-4624" custLinFactNeighborY="7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6E5DC5-8ECF-4F11-B8C9-900C7DD21C75}" type="pres">
      <dgm:prSet presAssocID="{FD34F661-51D0-489B-B20A-7744CF3103B1}" presName="hierChild4" presStyleCnt="0"/>
      <dgm:spPr/>
    </dgm:pt>
  </dgm:ptLst>
  <dgm:cxnLst>
    <dgm:cxn modelId="{A0CE3CA5-B076-43BC-965B-8DFB8723A0E4}" type="presOf" srcId="{71602246-871A-4112-A7D4-85577910CDFE}" destId="{0CFF0539-B5E3-4428-905F-87CB0C7264FB}" srcOrd="0" destOrd="0" presId="urn:microsoft.com/office/officeart/2005/8/layout/hierarchy1"/>
    <dgm:cxn modelId="{91999BB2-35AE-4D14-99F6-1C74E332C862}" srcId="{E2176381-4D39-4561-ABDC-46E4E543CD2C}" destId="{EAF38BAA-6687-48B4-9F55-28F06D45DA6E}" srcOrd="0" destOrd="0" parTransId="{4BAB4826-33DB-4708-95E3-904FA32B1FD4}" sibTransId="{13C0B379-6A35-4972-B4C5-81242CF027A9}"/>
    <dgm:cxn modelId="{6C53C791-C1FA-4150-9F87-9173C1424499}" srcId="{71602246-871A-4112-A7D4-85577910CDFE}" destId="{E2176381-4D39-4561-ABDC-46E4E543CD2C}" srcOrd="0" destOrd="0" parTransId="{D989AC28-499B-48F1-A7F4-DD58A8DD2DF7}" sibTransId="{DE46C8BD-2601-473C-9632-89BEC9657ABC}"/>
    <dgm:cxn modelId="{1D5F1F83-ECC5-4C65-A643-994A18CD15E8}" type="presOf" srcId="{1C48C025-0AAE-4E22-A02C-8CBBB20E1ECC}" destId="{C9B00362-0C15-40CE-9C8D-AE749559BE35}" srcOrd="0" destOrd="0" presId="urn:microsoft.com/office/officeart/2005/8/layout/hierarchy1"/>
    <dgm:cxn modelId="{6ED3090B-52F1-4F36-8DA8-482ACE248D60}" srcId="{E2176381-4D39-4561-ABDC-46E4E543CD2C}" destId="{515B60E2-8120-423C-A802-E6FB2E241FA9}" srcOrd="1" destOrd="0" parTransId="{E56568D9-D663-45B5-8124-FDAC71D72CDC}" sibTransId="{8A2E8AF2-4161-403A-AED5-BE13FA3A2224}"/>
    <dgm:cxn modelId="{58150FBA-4F4F-4A8C-B8A8-7EAE1F7B1831}" type="presOf" srcId="{4BAB4826-33DB-4708-95E3-904FA32B1FD4}" destId="{91C6D247-3C45-44C3-859C-61FAB0CAEAC9}" srcOrd="0" destOrd="0" presId="urn:microsoft.com/office/officeart/2005/8/layout/hierarchy1"/>
    <dgm:cxn modelId="{5FAA60B5-6BE9-411F-8540-6A6DB340DADE}" type="presOf" srcId="{FD34F661-51D0-489B-B20A-7744CF3103B1}" destId="{75F7E80A-B06A-4C8E-9383-09825FB47831}" srcOrd="0" destOrd="0" presId="urn:microsoft.com/office/officeart/2005/8/layout/hierarchy1"/>
    <dgm:cxn modelId="{489502E4-05A8-45F9-B711-7E387F8535B9}" type="presOf" srcId="{E2176381-4D39-4561-ABDC-46E4E543CD2C}" destId="{D8A9074D-3C4A-4518-8E69-CD3B2041951C}" srcOrd="0" destOrd="0" presId="urn:microsoft.com/office/officeart/2005/8/layout/hierarchy1"/>
    <dgm:cxn modelId="{7EB499A7-B470-4A35-94B3-32D0294279A7}" type="presOf" srcId="{34756212-6819-487A-ADDD-7514582D00CA}" destId="{6A4A5629-B9B8-4876-A1B3-698EC3A4AF73}" srcOrd="0" destOrd="0" presId="urn:microsoft.com/office/officeart/2005/8/layout/hierarchy1"/>
    <dgm:cxn modelId="{8D5F2C33-BC83-4801-B455-C63BCEEF879C}" type="presOf" srcId="{5A13AC64-9D57-4D46-9722-557D7088C343}" destId="{2E960B74-F16E-4F9D-8804-1D48F2936977}" srcOrd="0" destOrd="0" presId="urn:microsoft.com/office/officeart/2005/8/layout/hierarchy1"/>
    <dgm:cxn modelId="{0E0BCFB0-F92C-44AA-A47E-5529D87D8B5D}" type="presOf" srcId="{EAF38BAA-6687-48B4-9F55-28F06D45DA6E}" destId="{328D9651-FCC5-4B0C-B1C0-85FE4C141A73}" srcOrd="0" destOrd="0" presId="urn:microsoft.com/office/officeart/2005/8/layout/hierarchy1"/>
    <dgm:cxn modelId="{205B32B1-6E10-4E64-AF0A-F173C2040ADE}" srcId="{E2176381-4D39-4561-ABDC-46E4E543CD2C}" destId="{1C48C025-0AAE-4E22-A02C-8CBBB20E1ECC}" srcOrd="2" destOrd="0" parTransId="{5A13AC64-9D57-4D46-9722-557D7088C343}" sibTransId="{EA580632-B5F6-4733-ADA9-2837564992FF}"/>
    <dgm:cxn modelId="{9FEFF3BC-AE0D-4E45-B61E-525638CF4E14}" type="presOf" srcId="{515B60E2-8120-423C-A802-E6FB2E241FA9}" destId="{04BFACF2-F545-4F20-809C-DE23B4E124DF}" srcOrd="0" destOrd="0" presId="urn:microsoft.com/office/officeart/2005/8/layout/hierarchy1"/>
    <dgm:cxn modelId="{49C5739F-9622-4E13-8DDB-170470F9BDE7}" type="presOf" srcId="{E56568D9-D663-45B5-8124-FDAC71D72CDC}" destId="{4D2DCD55-E826-4B40-85E5-5C663C528CEB}" srcOrd="0" destOrd="0" presId="urn:microsoft.com/office/officeart/2005/8/layout/hierarchy1"/>
    <dgm:cxn modelId="{FB2DA3A1-4379-45E8-9DB4-B08DF0B26594}" srcId="{1C48C025-0AAE-4E22-A02C-8CBBB20E1ECC}" destId="{FD34F661-51D0-489B-B20A-7744CF3103B1}" srcOrd="0" destOrd="0" parTransId="{34756212-6819-487A-ADDD-7514582D00CA}" sibTransId="{35CEECA8-8DAF-4552-A8EC-AFC4EA4892AC}"/>
    <dgm:cxn modelId="{5E7DBBC4-2F8F-4F17-9B7D-4AC34946A4E9}" type="presParOf" srcId="{0CFF0539-B5E3-4428-905F-87CB0C7264FB}" destId="{75422129-E4F6-456B-86E2-BE6EC6DCCA28}" srcOrd="0" destOrd="0" presId="urn:microsoft.com/office/officeart/2005/8/layout/hierarchy1"/>
    <dgm:cxn modelId="{D43D9E43-1A42-4283-9373-3B22BB21CAB4}" type="presParOf" srcId="{75422129-E4F6-456B-86E2-BE6EC6DCCA28}" destId="{AF5D3C5A-8009-4A52-9B68-B2BDEB5BBB82}" srcOrd="0" destOrd="0" presId="urn:microsoft.com/office/officeart/2005/8/layout/hierarchy1"/>
    <dgm:cxn modelId="{5D93A41D-A46E-4333-AF1A-701A32E922BB}" type="presParOf" srcId="{AF5D3C5A-8009-4A52-9B68-B2BDEB5BBB82}" destId="{9CE82996-EC21-4C91-BC85-0E2408B5AB09}" srcOrd="0" destOrd="0" presId="urn:microsoft.com/office/officeart/2005/8/layout/hierarchy1"/>
    <dgm:cxn modelId="{C641717B-0D46-4E18-AD39-28C57A920CBF}" type="presParOf" srcId="{AF5D3C5A-8009-4A52-9B68-B2BDEB5BBB82}" destId="{D8A9074D-3C4A-4518-8E69-CD3B2041951C}" srcOrd="1" destOrd="0" presId="urn:microsoft.com/office/officeart/2005/8/layout/hierarchy1"/>
    <dgm:cxn modelId="{F8933ABB-1223-410F-A21B-BDE14E82242C}" type="presParOf" srcId="{75422129-E4F6-456B-86E2-BE6EC6DCCA28}" destId="{131FE194-3E90-4D98-A19A-4FDB665C590F}" srcOrd="1" destOrd="0" presId="urn:microsoft.com/office/officeart/2005/8/layout/hierarchy1"/>
    <dgm:cxn modelId="{5253D516-19BC-47B8-9429-47F77EC7C03B}" type="presParOf" srcId="{131FE194-3E90-4D98-A19A-4FDB665C590F}" destId="{91C6D247-3C45-44C3-859C-61FAB0CAEAC9}" srcOrd="0" destOrd="0" presId="urn:microsoft.com/office/officeart/2005/8/layout/hierarchy1"/>
    <dgm:cxn modelId="{99FE67C7-D5C1-4002-A627-A474F2DB27E2}" type="presParOf" srcId="{131FE194-3E90-4D98-A19A-4FDB665C590F}" destId="{029BB465-B9AE-4503-8C2F-E5DD5922ED70}" srcOrd="1" destOrd="0" presId="urn:microsoft.com/office/officeart/2005/8/layout/hierarchy1"/>
    <dgm:cxn modelId="{CDBF3110-5FD5-4E23-BD54-D2961EF73A54}" type="presParOf" srcId="{029BB465-B9AE-4503-8C2F-E5DD5922ED70}" destId="{23C672AC-531B-4378-BDC1-53FF4AC709FF}" srcOrd="0" destOrd="0" presId="urn:microsoft.com/office/officeart/2005/8/layout/hierarchy1"/>
    <dgm:cxn modelId="{16776419-DAC5-42D8-BCE9-849DD575B774}" type="presParOf" srcId="{23C672AC-531B-4378-BDC1-53FF4AC709FF}" destId="{9214D88E-0A17-40A5-8F77-E61CF7CD0348}" srcOrd="0" destOrd="0" presId="urn:microsoft.com/office/officeart/2005/8/layout/hierarchy1"/>
    <dgm:cxn modelId="{3AFC8255-BBBC-41A7-9B65-BD4F23ED8623}" type="presParOf" srcId="{23C672AC-531B-4378-BDC1-53FF4AC709FF}" destId="{328D9651-FCC5-4B0C-B1C0-85FE4C141A73}" srcOrd="1" destOrd="0" presId="urn:microsoft.com/office/officeart/2005/8/layout/hierarchy1"/>
    <dgm:cxn modelId="{D8CC98D6-4D4D-416E-90F5-2AA35853468E}" type="presParOf" srcId="{029BB465-B9AE-4503-8C2F-E5DD5922ED70}" destId="{B2329565-A0F1-4787-ADA1-0042AA8BF1E4}" srcOrd="1" destOrd="0" presId="urn:microsoft.com/office/officeart/2005/8/layout/hierarchy1"/>
    <dgm:cxn modelId="{2EB32500-83BC-4199-A855-DCA465A2688A}" type="presParOf" srcId="{131FE194-3E90-4D98-A19A-4FDB665C590F}" destId="{4D2DCD55-E826-4B40-85E5-5C663C528CEB}" srcOrd="2" destOrd="0" presId="urn:microsoft.com/office/officeart/2005/8/layout/hierarchy1"/>
    <dgm:cxn modelId="{FA0205EB-AF9D-4AC9-ADC7-A0A405357FEF}" type="presParOf" srcId="{131FE194-3E90-4D98-A19A-4FDB665C590F}" destId="{E3A1BA1F-30B9-409A-9920-E30C9B6ABF76}" srcOrd="3" destOrd="0" presId="urn:microsoft.com/office/officeart/2005/8/layout/hierarchy1"/>
    <dgm:cxn modelId="{50B7CC1A-CCDC-4B0A-9779-2F4098EAB7E8}" type="presParOf" srcId="{E3A1BA1F-30B9-409A-9920-E30C9B6ABF76}" destId="{C4C9FC91-8A11-4897-8933-3AFFFC89B8AC}" srcOrd="0" destOrd="0" presId="urn:microsoft.com/office/officeart/2005/8/layout/hierarchy1"/>
    <dgm:cxn modelId="{840A5874-6ECE-46B9-BEA9-1200D01831AF}" type="presParOf" srcId="{C4C9FC91-8A11-4897-8933-3AFFFC89B8AC}" destId="{A5C52A9E-329E-4283-9DA3-3CE74E240A1A}" srcOrd="0" destOrd="0" presId="urn:microsoft.com/office/officeart/2005/8/layout/hierarchy1"/>
    <dgm:cxn modelId="{43D4AB15-904C-4A2C-A327-552D77D3FB09}" type="presParOf" srcId="{C4C9FC91-8A11-4897-8933-3AFFFC89B8AC}" destId="{04BFACF2-F545-4F20-809C-DE23B4E124DF}" srcOrd="1" destOrd="0" presId="urn:microsoft.com/office/officeart/2005/8/layout/hierarchy1"/>
    <dgm:cxn modelId="{373C2308-F279-489B-88DB-650F56EAD995}" type="presParOf" srcId="{E3A1BA1F-30B9-409A-9920-E30C9B6ABF76}" destId="{B88012EB-B333-4742-83F6-1DAC5C1EA38E}" srcOrd="1" destOrd="0" presId="urn:microsoft.com/office/officeart/2005/8/layout/hierarchy1"/>
    <dgm:cxn modelId="{32C922F6-BBE3-4B83-B701-E6E3F3B0AAED}" type="presParOf" srcId="{131FE194-3E90-4D98-A19A-4FDB665C590F}" destId="{2E960B74-F16E-4F9D-8804-1D48F2936977}" srcOrd="4" destOrd="0" presId="urn:microsoft.com/office/officeart/2005/8/layout/hierarchy1"/>
    <dgm:cxn modelId="{050AD733-68CF-4F59-9CAD-B338400C0E66}" type="presParOf" srcId="{131FE194-3E90-4D98-A19A-4FDB665C590F}" destId="{92815D5D-0AC9-4953-A4AD-ACFBA38EC2E7}" srcOrd="5" destOrd="0" presId="urn:microsoft.com/office/officeart/2005/8/layout/hierarchy1"/>
    <dgm:cxn modelId="{7DD1CA89-57E7-40D1-A0A8-EAE2927D0728}" type="presParOf" srcId="{92815D5D-0AC9-4953-A4AD-ACFBA38EC2E7}" destId="{99FEDA3A-89BF-4CDD-AC12-048DC4AB3000}" srcOrd="0" destOrd="0" presId="urn:microsoft.com/office/officeart/2005/8/layout/hierarchy1"/>
    <dgm:cxn modelId="{26FA6D43-0A84-4348-AAD0-AA59256C252D}" type="presParOf" srcId="{99FEDA3A-89BF-4CDD-AC12-048DC4AB3000}" destId="{3190BF8B-A38D-4605-BAAE-D3E69A864423}" srcOrd="0" destOrd="0" presId="urn:microsoft.com/office/officeart/2005/8/layout/hierarchy1"/>
    <dgm:cxn modelId="{730B4AD8-F094-46B6-B1B8-517212BF071A}" type="presParOf" srcId="{99FEDA3A-89BF-4CDD-AC12-048DC4AB3000}" destId="{C9B00362-0C15-40CE-9C8D-AE749559BE35}" srcOrd="1" destOrd="0" presId="urn:microsoft.com/office/officeart/2005/8/layout/hierarchy1"/>
    <dgm:cxn modelId="{CAC81138-19F5-4046-B017-7E56A72FA2D8}" type="presParOf" srcId="{92815D5D-0AC9-4953-A4AD-ACFBA38EC2E7}" destId="{8F6C069B-7662-4811-A5C9-1A87A8A26D61}" srcOrd="1" destOrd="0" presId="urn:microsoft.com/office/officeart/2005/8/layout/hierarchy1"/>
    <dgm:cxn modelId="{669A73E7-9390-48EA-BA74-CDA609A3375D}" type="presParOf" srcId="{8F6C069B-7662-4811-A5C9-1A87A8A26D61}" destId="{6A4A5629-B9B8-4876-A1B3-698EC3A4AF73}" srcOrd="0" destOrd="0" presId="urn:microsoft.com/office/officeart/2005/8/layout/hierarchy1"/>
    <dgm:cxn modelId="{B3A683F3-5B0A-496A-AA1C-BEF2FB47876F}" type="presParOf" srcId="{8F6C069B-7662-4811-A5C9-1A87A8A26D61}" destId="{E91D590A-5E87-41C9-87F2-3A3049C6B4A1}" srcOrd="1" destOrd="0" presId="urn:microsoft.com/office/officeart/2005/8/layout/hierarchy1"/>
    <dgm:cxn modelId="{89035FF8-3628-4815-98E5-0FF6327C2F3F}" type="presParOf" srcId="{E91D590A-5E87-41C9-87F2-3A3049C6B4A1}" destId="{FD2CA0C1-998B-465D-BE28-CA0A4C23ECF7}" srcOrd="0" destOrd="0" presId="urn:microsoft.com/office/officeart/2005/8/layout/hierarchy1"/>
    <dgm:cxn modelId="{0C88A72A-A213-4972-BEC1-E8B846CC4DBA}" type="presParOf" srcId="{FD2CA0C1-998B-465D-BE28-CA0A4C23ECF7}" destId="{53E76F40-8F3B-4387-8230-A034C017D9A7}" srcOrd="0" destOrd="0" presId="urn:microsoft.com/office/officeart/2005/8/layout/hierarchy1"/>
    <dgm:cxn modelId="{166B2CE8-D549-473B-9A5F-87FCA9C642A0}" type="presParOf" srcId="{FD2CA0C1-998B-465D-BE28-CA0A4C23ECF7}" destId="{75F7E80A-B06A-4C8E-9383-09825FB47831}" srcOrd="1" destOrd="0" presId="urn:microsoft.com/office/officeart/2005/8/layout/hierarchy1"/>
    <dgm:cxn modelId="{73113B59-1256-4063-8672-2FDA60FCB86D}" type="presParOf" srcId="{E91D590A-5E87-41C9-87F2-3A3049C6B4A1}" destId="{696E5DC5-8ECF-4F11-B8C9-900C7DD21C7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A5629-B9B8-4876-A1B3-698EC3A4AF73}">
      <dsp:nvSpPr>
        <dsp:cNvPr id="0" name=""/>
        <dsp:cNvSpPr/>
      </dsp:nvSpPr>
      <dsp:spPr>
        <a:xfrm>
          <a:off x="6426734" y="3098339"/>
          <a:ext cx="91440" cy="380625"/>
        </a:xfrm>
        <a:custGeom>
          <a:avLst/>
          <a:gdLst/>
          <a:ahLst/>
          <a:cxnLst/>
          <a:rect l="0" t="0" r="0" b="0"/>
          <a:pathLst>
            <a:path>
              <a:moveTo>
                <a:pt x="105203" y="0"/>
              </a:moveTo>
              <a:lnTo>
                <a:pt x="105203" y="261453"/>
              </a:lnTo>
              <a:lnTo>
                <a:pt x="45720" y="261453"/>
              </a:lnTo>
              <a:lnTo>
                <a:pt x="45720" y="3806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60B74-F16E-4F9D-8804-1D48F2936977}">
      <dsp:nvSpPr>
        <dsp:cNvPr id="0" name=""/>
        <dsp:cNvSpPr/>
      </dsp:nvSpPr>
      <dsp:spPr>
        <a:xfrm>
          <a:off x="3662332" y="1265366"/>
          <a:ext cx="2869605" cy="374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959"/>
              </a:lnTo>
              <a:lnTo>
                <a:pt x="2869605" y="254959"/>
              </a:lnTo>
              <a:lnTo>
                <a:pt x="2869605" y="3741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DCD55-E826-4B40-85E5-5C663C528CEB}">
      <dsp:nvSpPr>
        <dsp:cNvPr id="0" name=""/>
        <dsp:cNvSpPr/>
      </dsp:nvSpPr>
      <dsp:spPr>
        <a:xfrm>
          <a:off x="3662332" y="1265366"/>
          <a:ext cx="562611" cy="374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959"/>
              </a:lnTo>
              <a:lnTo>
                <a:pt x="562611" y="254959"/>
              </a:lnTo>
              <a:lnTo>
                <a:pt x="562611" y="3741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6D247-3C45-44C3-859C-61FAB0CAEAC9}">
      <dsp:nvSpPr>
        <dsp:cNvPr id="0" name=""/>
        <dsp:cNvSpPr/>
      </dsp:nvSpPr>
      <dsp:spPr>
        <a:xfrm>
          <a:off x="1210144" y="1265366"/>
          <a:ext cx="2452188" cy="278843"/>
        </a:xfrm>
        <a:custGeom>
          <a:avLst/>
          <a:gdLst/>
          <a:ahLst/>
          <a:cxnLst/>
          <a:rect l="0" t="0" r="0" b="0"/>
          <a:pathLst>
            <a:path>
              <a:moveTo>
                <a:pt x="2452188" y="0"/>
              </a:moveTo>
              <a:lnTo>
                <a:pt x="2452188" y="159671"/>
              </a:lnTo>
              <a:lnTo>
                <a:pt x="0" y="159671"/>
              </a:lnTo>
              <a:lnTo>
                <a:pt x="0" y="278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82996-EC21-4C91-BC85-0E2408B5AB09}">
      <dsp:nvSpPr>
        <dsp:cNvPr id="0" name=""/>
        <dsp:cNvSpPr/>
      </dsp:nvSpPr>
      <dsp:spPr>
        <a:xfrm>
          <a:off x="1891601" y="448495"/>
          <a:ext cx="3541463" cy="816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A9074D-3C4A-4518-8E69-CD3B2041951C}">
      <dsp:nvSpPr>
        <dsp:cNvPr id="0" name=""/>
        <dsp:cNvSpPr/>
      </dsp:nvSpPr>
      <dsp:spPr>
        <a:xfrm>
          <a:off x="2034535" y="584283"/>
          <a:ext cx="3541463" cy="816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Атмосфера</a:t>
          </a:r>
        </a:p>
      </dsp:txBody>
      <dsp:txXfrm>
        <a:off x="2058460" y="608208"/>
        <a:ext cx="3493613" cy="769020"/>
      </dsp:txXfrm>
    </dsp:sp>
    <dsp:sp modelId="{9214D88E-0A17-40A5-8F77-E61CF7CD0348}">
      <dsp:nvSpPr>
        <dsp:cNvPr id="0" name=""/>
        <dsp:cNvSpPr/>
      </dsp:nvSpPr>
      <dsp:spPr>
        <a:xfrm>
          <a:off x="-142934" y="1544209"/>
          <a:ext cx="2706158" cy="14810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D9651-FCC5-4B0C-B1C0-85FE4C141A73}">
      <dsp:nvSpPr>
        <dsp:cNvPr id="0" name=""/>
        <dsp:cNvSpPr/>
      </dsp:nvSpPr>
      <dsp:spPr>
        <a:xfrm>
          <a:off x="0" y="1679997"/>
          <a:ext cx="2706158" cy="1481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-воздушная оболочка Земли..</a:t>
          </a:r>
          <a:endParaRPr lang="ru-RU" sz="28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377" y="1723374"/>
        <a:ext cx="2619404" cy="1394249"/>
      </dsp:txXfrm>
    </dsp:sp>
    <dsp:sp modelId="{A5C52A9E-329E-4283-9DA3-3CE74E240A1A}">
      <dsp:nvSpPr>
        <dsp:cNvPr id="0" name=""/>
        <dsp:cNvSpPr/>
      </dsp:nvSpPr>
      <dsp:spPr>
        <a:xfrm>
          <a:off x="2994286" y="1639497"/>
          <a:ext cx="2461315" cy="2539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FACF2-F545-4F20-809C-DE23B4E124DF}">
      <dsp:nvSpPr>
        <dsp:cNvPr id="0" name=""/>
        <dsp:cNvSpPr/>
      </dsp:nvSpPr>
      <dsp:spPr>
        <a:xfrm>
          <a:off x="3137221" y="1775285"/>
          <a:ext cx="2461315" cy="25395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Границы: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Нижняя-земная</a:t>
          </a:r>
          <a:r>
            <a:rPr lang="ru-RU" sz="2400" kern="12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поверхность;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Верхняя-на</a:t>
          </a:r>
          <a:r>
            <a:rPr lang="ru-RU" sz="2400" kern="12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высоте 1000-1200 км.</a:t>
          </a:r>
          <a:endParaRPr lang="ru-RU" sz="2400" kern="1200" dirty="0">
            <a:solidFill>
              <a:schemeClr val="accent3"/>
            </a:solidFill>
          </a:endParaRPr>
        </a:p>
      </dsp:txBody>
      <dsp:txXfrm>
        <a:off x="3209310" y="1847374"/>
        <a:ext cx="2317137" cy="2395342"/>
      </dsp:txXfrm>
    </dsp:sp>
    <dsp:sp modelId="{3190BF8B-A38D-4605-BAAE-D3E69A864423}">
      <dsp:nvSpPr>
        <dsp:cNvPr id="0" name=""/>
        <dsp:cNvSpPr/>
      </dsp:nvSpPr>
      <dsp:spPr>
        <a:xfrm>
          <a:off x="5741471" y="1639497"/>
          <a:ext cx="1580934" cy="14588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00362-0C15-40CE-9C8D-AE749559BE35}">
      <dsp:nvSpPr>
        <dsp:cNvPr id="0" name=""/>
        <dsp:cNvSpPr/>
      </dsp:nvSpPr>
      <dsp:spPr>
        <a:xfrm>
          <a:off x="5884405" y="1775285"/>
          <a:ext cx="1580934" cy="14588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состоит из: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5927133" y="1818013"/>
        <a:ext cx="1495478" cy="1373385"/>
      </dsp:txXfrm>
    </dsp:sp>
    <dsp:sp modelId="{53E76F40-8F3B-4387-8230-A034C017D9A7}">
      <dsp:nvSpPr>
        <dsp:cNvPr id="0" name=""/>
        <dsp:cNvSpPr/>
      </dsp:nvSpPr>
      <dsp:spPr>
        <a:xfrm>
          <a:off x="5829249" y="3478964"/>
          <a:ext cx="1286410" cy="8168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7E80A-B06A-4C8E-9383-09825FB47831}">
      <dsp:nvSpPr>
        <dsp:cNvPr id="0" name=""/>
        <dsp:cNvSpPr/>
      </dsp:nvSpPr>
      <dsp:spPr>
        <a:xfrm>
          <a:off x="5972184" y="3614752"/>
          <a:ext cx="1286410" cy="8168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rPr>
            <a:t>Воздуха</a:t>
          </a:r>
          <a:endParaRPr lang="ru-RU" sz="2000" b="1" kern="1200" dirty="0">
            <a:solidFill>
              <a:schemeClr val="accent6">
                <a:lumMod val="60000"/>
                <a:lumOff val="4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96109" y="3638677"/>
        <a:ext cx="1238560" cy="769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CB44F-A309-4168-AC54-81337F97F6A8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7F105-099C-437E-A723-47E50F42D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BA84A5E-E515-4238-83EC-5A0C6F8285B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48EDB8E-74A6-4C10-80D5-E98A9E577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fp=1&amp;img_url=http://us.cdn4.123rf.com/168nwm/fizzgig/fizzgig0906/fizzgig090600001/4977442-cartoon-sun-character-wearing-sunglasses.jpg&amp;uinfo=ww-1587-wh-756-fw-1362-fh-550-pd-1&amp;p=1&amp;text=%D1%81%D0%BE%D0%BB%D0%BD%D1%86%D0%B5%20%D1%80%D0%B8%D1%81%D1%83%D0%BD%D0%BE%D0%BA&amp;noreask=1&amp;pos=55&amp;rpt=simage&amp;lr=198&amp;family=active&amp;family=active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571528"/>
            <a:ext cx="8572560" cy="198916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:</a:t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определите тематику, общую идею, дайте  название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кроссенсу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объясните  взаимосвязь между изображениями </a:t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/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736"/>
            <a:ext cx="8572560" cy="5286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Тест.</a:t>
            </a:r>
            <a:r>
              <a:rPr lang="ru-RU" sz="48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971656" cy="54212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1</a:t>
            </a:r>
            <a:r>
              <a:rPr lang="ru-RU" b="1" dirty="0">
                <a:solidFill>
                  <a:srgbClr val="FF0000"/>
                </a:solidFill>
              </a:rPr>
              <a:t>. Что является нижней границей атмосферы?</a:t>
            </a:r>
            <a:r>
              <a:rPr lang="ru-RU" b="1" dirty="0">
                <a:solidFill>
                  <a:schemeClr val="accent6"/>
                </a:solidFill>
              </a:rPr>
              <a:t>                                                                                                а) земная поверхность</a:t>
            </a:r>
          </a:p>
          <a:p>
            <a:pPr algn="just"/>
            <a:r>
              <a:rPr lang="ru-RU" b="1" dirty="0">
                <a:solidFill>
                  <a:schemeClr val="accent6"/>
                </a:solidFill>
              </a:rPr>
              <a:t> б) уровень Мирового океана                                                                         </a:t>
            </a:r>
          </a:p>
          <a:p>
            <a:pPr algn="just"/>
            <a:r>
              <a:rPr lang="ru-RU" b="1" dirty="0">
                <a:solidFill>
                  <a:schemeClr val="accent6"/>
                </a:solidFill>
              </a:rPr>
              <a:t>в) верхняя граница мантии       </a:t>
            </a:r>
          </a:p>
          <a:p>
            <a:r>
              <a:rPr lang="ru-RU" b="1" dirty="0">
                <a:solidFill>
                  <a:schemeClr val="accent6"/>
                </a:solidFill>
              </a:rPr>
              <a:t> г) верхняя граница тропосферы.                          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2.Какой </a:t>
            </a:r>
            <a:r>
              <a:rPr lang="ru-RU" b="1" dirty="0">
                <a:solidFill>
                  <a:srgbClr val="FF0000"/>
                </a:solidFill>
              </a:rPr>
              <a:t>газ преобладает в атмосфере</a:t>
            </a:r>
            <a:r>
              <a:rPr lang="ru-RU" b="1" dirty="0">
                <a:solidFill>
                  <a:schemeClr val="accent6"/>
                </a:solidFill>
              </a:rPr>
              <a:t>?                                                                                                                 а) кислород        б) водород           в)  азот                </a:t>
            </a:r>
            <a:r>
              <a:rPr lang="ru-RU" b="1" dirty="0" smtClean="0">
                <a:solidFill>
                  <a:schemeClr val="accent6"/>
                </a:solidFill>
              </a:rPr>
              <a:t>г)углекислый</a:t>
            </a:r>
            <a:r>
              <a:rPr lang="ru-RU" b="1" dirty="0">
                <a:solidFill>
                  <a:schemeClr val="accent6"/>
                </a:solidFill>
              </a:rPr>
              <a:t>.                   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3.В </a:t>
            </a:r>
            <a:r>
              <a:rPr lang="ru-RU" b="1" dirty="0">
                <a:solidFill>
                  <a:srgbClr val="FF0000"/>
                </a:solidFill>
              </a:rPr>
              <a:t>каком слое атмосферы содержится большая часть воздуха?                                                                         </a:t>
            </a:r>
            <a:r>
              <a:rPr lang="ru-RU" b="1" dirty="0">
                <a:solidFill>
                  <a:schemeClr val="accent6"/>
                </a:solidFill>
              </a:rPr>
              <a:t>а) в стратосфере        б) в тропосфере         в) в  озоновом  слое.                                                                           </a:t>
            </a:r>
            <a:r>
              <a:rPr lang="ru-RU" b="1" dirty="0">
                <a:solidFill>
                  <a:srgbClr val="FF0000"/>
                </a:solidFill>
              </a:rPr>
              <a:t>4. В  каком слое атмосферы образуются облака, идут дожди, дуют ветры?                                               </a:t>
            </a:r>
            <a:r>
              <a:rPr lang="ru-RU" b="1" dirty="0">
                <a:solidFill>
                  <a:schemeClr val="accent6"/>
                </a:solidFill>
              </a:rPr>
              <a:t>а)  в тропосфере        б)  в стратосфере    в)  в  мезосфере. </a:t>
            </a:r>
            <a:endParaRPr lang="ru-RU" sz="18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19256" cy="62853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5. В  каком  слое  атмосферы содержится много озона?                                                                              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а) в тропосфере    б)  в  стратосфере    в)   в  мезосфере.                                                                                           </a:t>
            </a:r>
            <a:r>
              <a:rPr lang="ru-RU" b="1" dirty="0">
                <a:solidFill>
                  <a:srgbClr val="FF0000"/>
                </a:solidFill>
              </a:rPr>
              <a:t>6. Как изменяется  температура воздуха при подъеме на 1 километр?                                                         </a:t>
            </a:r>
            <a:r>
              <a:rPr lang="ru-RU" b="1" dirty="0">
                <a:solidFill>
                  <a:srgbClr val="002060"/>
                </a:solidFill>
              </a:rPr>
              <a:t>а)понижается на 6 градусов                 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б)повышается </a:t>
            </a:r>
            <a:r>
              <a:rPr lang="ru-RU" b="1" dirty="0">
                <a:solidFill>
                  <a:srgbClr val="002060"/>
                </a:solidFill>
              </a:rPr>
              <a:t>на 6 градусов                                                                             в)  не  изменяется                                    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г)понижается </a:t>
            </a:r>
            <a:r>
              <a:rPr lang="ru-RU" b="1" dirty="0">
                <a:solidFill>
                  <a:srgbClr val="002060"/>
                </a:solidFill>
              </a:rPr>
              <a:t>на 1 градус.                                                               </a:t>
            </a:r>
            <a:r>
              <a:rPr lang="ru-RU" b="1" dirty="0">
                <a:solidFill>
                  <a:srgbClr val="FF0000"/>
                </a:solidFill>
              </a:rPr>
              <a:t>7. С помощью чего ученые изучают атмосферу Земли?                                                                        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а)  метеорологических станций              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</a:t>
            </a:r>
            <a:r>
              <a:rPr lang="ru-RU" b="1" dirty="0">
                <a:solidFill>
                  <a:srgbClr val="002060"/>
                </a:solidFill>
              </a:rPr>
              <a:t>)  метеорологических ракет                                                                                в)  искусственных спутников                 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>
                <a:solidFill>
                  <a:srgbClr val="002060"/>
                </a:solidFill>
              </a:rPr>
              <a:t>г)  все ответы верны.                                                                        </a:t>
            </a:r>
          </a:p>
          <a:p>
            <a:r>
              <a:rPr lang="ru-RU" b="1" dirty="0">
                <a:solidFill>
                  <a:srgbClr val="FF0000"/>
                </a:solidFill>
              </a:rPr>
              <a:t>8.Вставьте пропущенные слова:                                                                                                   </a:t>
            </a:r>
            <a:r>
              <a:rPr lang="ru-RU" b="1" dirty="0">
                <a:solidFill>
                  <a:srgbClr val="002060"/>
                </a:solidFill>
              </a:rPr>
              <a:t>Атмосфера защищает Землю от падения ____________________, от  резких  перепадов _________________.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05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altLang="ru-RU" sz="3200" b="1" cap="none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КЛЮЧИ.</a:t>
            </a:r>
            <a:r>
              <a:rPr lang="ru-RU" altLang="ru-RU" sz="4000" b="1" cap="none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altLang="ru-RU" sz="4000" b="1" cap="none" dirty="0">
                <a:solidFill>
                  <a:srgbClr val="0070C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57812503"/>
              </p:ext>
            </p:extLst>
          </p:nvPr>
        </p:nvGraphicFramePr>
        <p:xfrm>
          <a:off x="971600" y="908720"/>
          <a:ext cx="6696744" cy="6071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2795">
                  <a:extLst>
                    <a:ext uri="{9D8B030D-6E8A-4147-A177-3AD203B41FA5}">
                      <a16:colId xmlns:a16="http://schemas.microsoft.com/office/drawing/2014/main" val="4086331408"/>
                    </a:ext>
                  </a:extLst>
                </a:gridCol>
                <a:gridCol w="5043949">
                  <a:extLst>
                    <a:ext uri="{9D8B030D-6E8A-4147-A177-3AD203B41FA5}">
                      <a16:colId xmlns:a16="http://schemas.microsoft.com/office/drawing/2014/main" val="66284432"/>
                    </a:ext>
                  </a:extLst>
                </a:gridCol>
              </a:tblGrid>
              <a:tr h="1024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 вопроса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Ответы  1  варианта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2424076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а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732292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 2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в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6257250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б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243271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а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108743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б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0466186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а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4545037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г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7758331"/>
                  </a:ext>
                </a:extLst>
              </a:tr>
              <a:tr h="44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</a:rPr>
                        <a:t>8.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</a:rPr>
                        <a:t>Метеоритов…, температур</a:t>
                      </a:r>
                      <a:endParaRPr lang="ru-RU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2621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5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86742" cy="92869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Шкала перевода суммы баллов за тест: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043890" cy="525953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задание-1 балл</a:t>
            </a:r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Итого: максимальное количество 8 баллов.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Шкала перевода суммы баллов за самостоятельную работу: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задание-1 балл 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задание-2 балла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задание-3 балла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задание-9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(за каждый правильный ответ 1 балл)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задание-7 баллов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Итого: максимальное количество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самостоятельную работу: 22 балла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Значение атмосферы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Атмосфера  - 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</a:rPr>
              <a:t>«Одеяло Земли»</a:t>
            </a:r>
            <a:endParaRPr lang="ru-RU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Туяна Баторовна\Desktop\Жалсобон Т.Б\Двигающиеся картинки\Земля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492896"/>
            <a:ext cx="3600400" cy="3024336"/>
          </a:xfrm>
          <a:prstGeom prst="rect">
            <a:avLst/>
          </a:prstGeom>
          <a:noFill/>
        </p:spPr>
      </p:pic>
      <p:pic>
        <p:nvPicPr>
          <p:cNvPr id="1028" name="Picture 4" descr="http://im1-tub-ru.yandex.net/i?id=126802473-0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-685800"/>
            <a:ext cx="1428750" cy="1428750"/>
          </a:xfrm>
          <a:prstGeom prst="rect">
            <a:avLst/>
          </a:prstGeom>
          <a:noFill/>
        </p:spPr>
      </p:pic>
      <p:pic>
        <p:nvPicPr>
          <p:cNvPr id="1030" name="Picture 6" descr="http://im1-tub-ru.yandex.net/i?id=126802473-0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980728"/>
            <a:ext cx="2088232" cy="2088232"/>
          </a:xfrm>
          <a:prstGeom prst="rect">
            <a:avLst/>
          </a:prstGeom>
          <a:noFill/>
        </p:spPr>
      </p:pic>
      <p:sp>
        <p:nvSpPr>
          <p:cNvPr id="7" name="Кольцо 6"/>
          <p:cNvSpPr/>
          <p:nvPr/>
        </p:nvSpPr>
        <p:spPr>
          <a:xfrm>
            <a:off x="827584" y="1700808"/>
            <a:ext cx="4392488" cy="4320480"/>
          </a:xfrm>
          <a:prstGeom prst="don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3356992"/>
            <a:ext cx="3744416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Земле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благоприятная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для жизни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779912" y="1628800"/>
            <a:ext cx="2160240" cy="10801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139952" y="2276872"/>
            <a:ext cx="2160240" cy="10801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355976" y="2780928"/>
            <a:ext cx="2160240" cy="10801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923928" y="2564904"/>
            <a:ext cx="792088" cy="14401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139952" y="2636912"/>
            <a:ext cx="576064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Значение атмосферы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Атмосфера  - 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</a:rPr>
              <a:t>«Броня Земли»</a:t>
            </a:r>
            <a:endParaRPr lang="ru-RU" dirty="0"/>
          </a:p>
        </p:txBody>
      </p:sp>
      <p:pic>
        <p:nvPicPr>
          <p:cNvPr id="58370" name="Picture 2" descr="E:\tumblr_kw3tvtRtew1qaymlko1_5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12776"/>
            <a:ext cx="4608512" cy="4755984"/>
          </a:xfrm>
          <a:prstGeom prst="rect">
            <a:avLst/>
          </a:prstGeom>
          <a:noFill/>
        </p:spPr>
      </p:pic>
      <p:pic>
        <p:nvPicPr>
          <p:cNvPr id="58371" name="Picture 3" descr="E:\640.163217_image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7759029" cy="5184576"/>
          </a:xfrm>
          <a:prstGeom prst="rect">
            <a:avLst/>
          </a:prstGeom>
          <a:noFill/>
        </p:spPr>
      </p:pic>
      <p:pic>
        <p:nvPicPr>
          <p:cNvPr id="58372" name="Picture 4" descr="E:\3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340768"/>
            <a:ext cx="815447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Значение атмосферы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Атмосфера  - 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</a:rPr>
              <a:t>«Оболочка жизни»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1628800"/>
            <a:ext cx="7467600" cy="4873752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Защищает от переохлаждения и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перенагревания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Защищает от «бомбардировок» метеоритами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Защищает опасных ультрафиолетовых лучей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Атмосфера  - необходима для дыхания всех живых существ </a:t>
            </a:r>
          </a:p>
          <a:p>
            <a:pPr marL="457200" indent="-457200" algn="just">
              <a:buAutoNum type="arabicPeriod"/>
            </a:pP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620688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AutoNum type="arabicPeriod"/>
            </a:pPr>
            <a:r>
              <a:rPr lang="ru-RU" sz="3600" dirty="0" smtClean="0">
                <a:solidFill>
                  <a:srgbClr val="C00000"/>
                </a:solidFill>
              </a:rPr>
              <a:t>Атмосфера – это оболочка</a:t>
            </a:r>
          </a:p>
          <a:p>
            <a:pPr marL="742950" lvl="0" indent="-742950">
              <a:buAutoNum type="arabicPeriod"/>
            </a:pPr>
            <a:endParaRPr lang="ru-RU" sz="3600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2. Самый нижний слой атмосферы:</a:t>
            </a:r>
          </a:p>
          <a:p>
            <a:pPr lvl="0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а. Стратосфера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б. Тропосфера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в. Верхние слои атмосферы</a:t>
            </a:r>
          </a:p>
          <a:p>
            <a:pPr marL="742950" lvl="0" indent="-742950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980728"/>
            <a:ext cx="5112568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  </a:t>
            </a:r>
            <a:endParaRPr lang="ru-RU" sz="4400" b="1" u="sng" dirty="0" smtClean="0">
              <a:solidFill>
                <a:srgbClr val="FF0000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1560" y="2564904"/>
            <a:ext cx="5112568" cy="648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" name="Picture 3" descr="C:\Users\Туяна Баторовна\Desktop\фотки\qFBd8e7qe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80728"/>
            <a:ext cx="6480720" cy="4324057"/>
          </a:xfrm>
          <a:prstGeom prst="rect">
            <a:avLst/>
          </a:prstGeom>
          <a:noFill/>
        </p:spPr>
      </p:pic>
      <p:pic>
        <p:nvPicPr>
          <p:cNvPr id="11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537792" y="692696"/>
            <a:ext cx="5668539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Тема урока </a:t>
            </a:r>
          </a:p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«Воздушная </a:t>
            </a:r>
          </a:p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оболочка Земли» </a:t>
            </a:r>
            <a:endParaRPr lang="ru-RU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0" indent="-742950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764704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3. Кислорода в воздухе содержится:</a:t>
            </a:r>
          </a:p>
          <a:p>
            <a:pPr lvl="0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а. 30%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б.21%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в. 78%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0" indent="-742950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4. В тропосфере образуются:</a:t>
            </a:r>
          </a:p>
          <a:p>
            <a:pPr lvl="0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а. Облака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б. Грунтовые воды</a:t>
            </a:r>
          </a:p>
          <a:p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в. Ультрафиолетовые лучи</a:t>
            </a:r>
          </a:p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0" indent="-742950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764704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5. Озоновый слой защищает от:</a:t>
            </a:r>
          </a:p>
          <a:p>
            <a:pPr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а. перегревания земной поверхности;</a:t>
            </a:r>
          </a:p>
          <a:p>
            <a:pPr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б. ультрафиолетовых лучей</a:t>
            </a:r>
          </a:p>
          <a:p>
            <a:pPr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в. падения метеоритов на землю.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75656" y="980728"/>
            <a:ext cx="7467600" cy="487375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1. Атмосфера – это оболочка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а.  Газовая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б.  Водная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в. Соленая</a:t>
            </a:r>
          </a:p>
          <a:p>
            <a:endParaRPr lang="ru-RU" dirty="0"/>
          </a:p>
        </p:txBody>
      </p:sp>
      <p:pic>
        <p:nvPicPr>
          <p:cNvPr id="4" name="Picture 2" descr="C:\Users\Туяна Баторовна\Pictures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0" indent="-742950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260648"/>
            <a:ext cx="712879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Критерии оценки: 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 каждый правильный ответ 1 балл.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5 баллов  - «5»;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4 балла – «4»;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3 балла – «3».</a:t>
            </a:r>
          </a:p>
          <a:p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Правильные ответы:</a:t>
            </a:r>
          </a:p>
          <a:p>
            <a:endParaRPr lang="ru-RU" sz="1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1 а.  2 б.  3 б.  4 в.  5 а. </a:t>
            </a:r>
          </a:p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72514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Есть над чем работать всегда!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Дерзай и все получится!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4" descr="08399D~11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437112"/>
            <a:ext cx="132477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5" descr="0808AE~1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5157192"/>
            <a:ext cx="10080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08CAC4~11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7236296" y="332656"/>
            <a:ext cx="1224136" cy="118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-облако 11"/>
          <p:cNvSpPr/>
          <p:nvPr/>
        </p:nvSpPr>
        <p:spPr>
          <a:xfrm>
            <a:off x="4499992" y="1412776"/>
            <a:ext cx="2304256" cy="1080120"/>
          </a:xfrm>
          <a:prstGeom prst="cloudCallout">
            <a:avLst>
              <a:gd name="adj1" fmla="val 71783"/>
              <a:gd name="adj2" fmla="val -547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Твой результат: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7920880" cy="48737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Домашнее задание</a:t>
            </a:r>
          </a:p>
          <a:p>
            <a:pPr algn="just"/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1 уровень. Написать небольшое сообщение о способах изучения атмосферы</a:t>
            </a:r>
          </a:p>
          <a:p>
            <a:pPr algn="just">
              <a:buNone/>
            </a:pP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2 уровень. Написать стихотворение на тему «Атмосфера»</a:t>
            </a:r>
          </a:p>
          <a:p>
            <a:pPr algn="just">
              <a:buNone/>
            </a:pP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3 уровень. Стр. 88, опыт со стаканом воды и листом бумаги, сделать выводы.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Стр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89, задание 6 составить кроссворд на тему "Атмосфера".</a:t>
            </a:r>
          </a:p>
          <a:p>
            <a:pPr algn="just">
              <a:buNone/>
            </a:pP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476672"/>
            <a:ext cx="7931224" cy="4873752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АТМОСФЕРА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–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воздушная оболочка Земли.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От греч. «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атмо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» - пар, «сфера» - шар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Туяна Баторовна\Pictures\01w4d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96204" cy="141763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изучения темы:</a:t>
            </a:r>
            <a:b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1.Что такое атмосфера?</a:t>
            </a:r>
          </a:p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2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атмосферы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Состав и строение атмосферы.</a:t>
            </a:r>
          </a:p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Значение атмосферы.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12033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e-BY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Удивляйся</a:t>
            </a:r>
            <a:r>
              <a:rPr lang="be-BY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900" b="1" dirty="0" smtClean="0">
                <a:solidFill>
                  <a:srgbClr val="0070C0"/>
                </a:solidFill>
              </a:rPr>
              <a:t/>
            </a:r>
            <a:br>
              <a:rPr lang="ru-RU" sz="4900" b="1" dirty="0" smtClean="0">
                <a:solidFill>
                  <a:srgbClr val="0070C0"/>
                </a:solidFill>
              </a:rPr>
            </a:br>
            <a:endParaRPr lang="ru-RU" sz="49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19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сейчас отгадайте загадки:</a:t>
            </a:r>
          </a:p>
          <a:p>
            <a:pPr algn="just"/>
            <a:r>
              <a:rPr lang="ru-RU" sz="19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нос проходит в грудь и обратный держит путь.</a:t>
            </a:r>
          </a:p>
          <a:p>
            <a:pPr algn="just"/>
            <a:r>
              <a:rPr lang="ru-RU" sz="19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не видимый, и всё же без него мы жить не можем.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58204" cy="625966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4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ли, дети, одеяло, чтоб всю Землю укрывало? Чтоб его на всех хватало, да притом не видно было? Ни сложить, ни развернуть, ни пощупать, ни взглянуть? Пропускало б дождь и свет, Есть, а вроде бы и нет?! </a:t>
            </a:r>
          </a:p>
          <a:p>
            <a:pPr algn="just"/>
            <a:endParaRPr lang="ru-RU" sz="2900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 каком одеяле идет речь? Как в географии называют воздушную оболочку Земли? (атмосфера). Атмосфера – воздушная оболочка. </a:t>
            </a: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 земной шаре выделяют 4 океана, какие? Еще выделяют 5й, а вот Атмосферу называют 6-м океаном. </a:t>
            </a: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-Знаете ли вы, что мы живём на дне огромного</a:t>
            </a:r>
          </a:p>
          <a:p>
            <a:pPr algn="just"/>
            <a:r>
              <a:rPr lang="be-BY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океана</a:t>
            </a:r>
            <a:r>
              <a:rPr lang="be-BY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? Итальянский ученый </a:t>
            </a:r>
            <a:r>
              <a:rPr lang="ru-RU" sz="29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Эванжелисто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Торричели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сказал, что мы живем на дне воздушного океана. Этот воздушных океан окружает нашу планету, оберегая её от внешних вмешательств, и обеспечивает жизнь на ней. Загадочный </a:t>
            </a:r>
            <a:r>
              <a:rPr lang="be-BY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океан</a:t>
            </a:r>
            <a:r>
              <a:rPr lang="be-BY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всегда привлекал внимание людей, которые придумывали о нём легенды и сказки.</a:t>
            </a: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Наблюдая за птицами, люди стремились подняться ввысь, придумывали разные приспособления, аппараты: дельтапланы и планеры, позже самолёты и космические корабли.</a:t>
            </a: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Но самым привлекательным способом воздухоплавания  до сих пор остаётся полёт на воздушном шаре.</a:t>
            </a:r>
          </a:p>
          <a:p>
            <a:pPr algn="just"/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5 июня 1783 года сыновья бумажного промышленника </a:t>
            </a:r>
            <a:r>
              <a:rPr lang="ru-RU" sz="29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Мотольфье</a:t>
            </a:r>
            <a:r>
              <a:rPr lang="ru-RU" sz="29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создали огромный шар из бумаги объёмом 600 м куб. Через решётку из виноградных веток его наполнили дымом от костра, и он поднялся вверх на 500 м. Через 10 минут, когда дым остыл, шар приземлимся в 2 км от места запуска.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039104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 атмосферного воздуха</a:t>
            </a:r>
            <a:endParaRPr lang="ru-RU" sz="48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4532423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be-BY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Паутина</a:t>
            </a:r>
            <a:r>
              <a:rPr lang="be-BY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147248" cy="549322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dirty="0" smtClean="0"/>
              <a:t>	</a:t>
            </a:r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Учащиеся должны вставить в предложения слова (воздуха, других оболочек, азот, газов, водяного пара, углекислый газ, кислород, примесей).</a:t>
            </a:r>
          </a:p>
          <a:p>
            <a:pPr algn="just"/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Атмосфера состоит из </a:t>
            </a:r>
            <a:r>
              <a:rPr lang="ru-RU" sz="11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воздуха, водяного пара и примесей.</a:t>
            </a:r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Воздух-это смесь </a:t>
            </a:r>
            <a:r>
              <a:rPr lang="ru-RU" sz="11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газов.</a:t>
            </a:r>
            <a:endParaRPr lang="ru-RU" sz="11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Главные компоненты </a:t>
            </a:r>
            <a:r>
              <a:rPr lang="ru-RU" sz="11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воздуха-</a:t>
            </a:r>
            <a:r>
              <a:rPr lang="ru-RU" sz="11200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азот</a:t>
            </a:r>
            <a:r>
              <a:rPr lang="ru-RU" sz="11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углекислый газ и кислород.</a:t>
            </a:r>
            <a:endParaRPr lang="ru-RU" sz="11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Примеси в атмосферу попадают из </a:t>
            </a:r>
            <a:r>
              <a:rPr lang="ru-RU" sz="11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других оболочек.</a:t>
            </a:r>
            <a:endParaRPr lang="ru-RU" sz="11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Предлагаю, используя знания, полученные из курса «</a:t>
            </a:r>
            <a:r>
              <a:rPr lang="ru-RU" sz="11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Человик</a:t>
            </a:r>
            <a:r>
              <a:rPr lang="ru-RU" sz="1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мир» в 5 классе, исправить ошибки в тексте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2">
      <a:dk1>
        <a:srgbClr val="9D9D9D"/>
      </a:dk1>
      <a:lt1>
        <a:sysClr val="window" lastClr="FFFFFF"/>
      </a:lt1>
      <a:dk2>
        <a:srgbClr val="C3DCFF"/>
      </a:dk2>
      <a:lt2>
        <a:srgbClr val="87BAFF"/>
      </a:lt2>
      <a:accent1>
        <a:srgbClr val="4B98FF"/>
      </a:accent1>
      <a:accent2>
        <a:srgbClr val="00449E"/>
      </a:accent2>
      <a:accent3>
        <a:srgbClr val="002D69"/>
      </a:accent3>
      <a:accent4>
        <a:srgbClr val="68007F"/>
      </a:accent4>
      <a:accent5>
        <a:srgbClr val="005BD3"/>
      </a:accent5>
      <a:accent6>
        <a:srgbClr val="00349E"/>
      </a:accent6>
      <a:hlink>
        <a:srgbClr val="4B98FF"/>
      </a:hlink>
      <a:folHlink>
        <a:srgbClr val="002676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2680</TotalTime>
  <Words>763</Words>
  <Application>Microsoft Office PowerPoint</Application>
  <PresentationFormat>Экран (4:3)</PresentationFormat>
  <Paragraphs>176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Schoolbook</vt:lpstr>
      <vt:lpstr>Monotype Corsiva</vt:lpstr>
      <vt:lpstr>Times New Roman</vt:lpstr>
      <vt:lpstr>Wingdings</vt:lpstr>
      <vt:lpstr>Wingdings 2</vt:lpstr>
      <vt:lpstr>Эркер</vt:lpstr>
      <vt:lpstr>  Задание : 1) определите тематику, общую идею, дайте  название кроссенсу;  2) объясните  взаимосвязь между изображениями  </vt:lpstr>
      <vt:lpstr>Презентация PowerPoint</vt:lpstr>
      <vt:lpstr>Презентация PowerPoint</vt:lpstr>
      <vt:lpstr>      План изучения темы: </vt:lpstr>
      <vt:lpstr>            Приём ”Удивляйся“. </vt:lpstr>
      <vt:lpstr>Презентация PowerPoint</vt:lpstr>
      <vt:lpstr>Презентация PowerPoint</vt:lpstr>
      <vt:lpstr>Состав атмосферного воздуха</vt:lpstr>
      <vt:lpstr>Прием ”Паутина“ </vt:lpstr>
      <vt:lpstr>Тест. </vt:lpstr>
      <vt:lpstr>Презентация PowerPoint</vt:lpstr>
      <vt:lpstr>КЛЮЧИ. </vt:lpstr>
      <vt:lpstr>Шкала перевода суммы баллов за тест:</vt:lpstr>
      <vt:lpstr>Шкала перевода суммы баллов за самостоятельную работу:</vt:lpstr>
      <vt:lpstr>Значение атмосферы Атмосфера  - «Одеяло Земли»</vt:lpstr>
      <vt:lpstr>Значение атмосферы Атмосфера  - «Броня Земли»</vt:lpstr>
      <vt:lpstr>Значение атмосферы Атмосфера  - «Оболочка жизни»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Туяна Баторовна</dc:creator>
  <cp:lastModifiedBy>sels</cp:lastModifiedBy>
  <cp:revision>199</cp:revision>
  <dcterms:created xsi:type="dcterms:W3CDTF">2013-11-19T09:13:18Z</dcterms:created>
  <dcterms:modified xsi:type="dcterms:W3CDTF">2026-01-20T19:51:54Z</dcterms:modified>
</cp:coreProperties>
</file>